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72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Художественно-эстетическое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Спортивное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Предметное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человеко-посещений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Посещают вне школы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hape val="cylinder"/>
        <c:axId val="130331776"/>
        <c:axId val="130333312"/>
        <c:axId val="0"/>
      </c:bar3DChart>
      <c:catAx>
        <c:axId val="130331776"/>
        <c:scaling>
          <c:orientation val="minMax"/>
        </c:scaling>
        <c:axPos val="b"/>
        <c:tickLblPos val="nextTo"/>
        <c:crossAx val="130333312"/>
        <c:crosses val="autoZero"/>
        <c:auto val="1"/>
        <c:lblAlgn val="ctr"/>
        <c:lblOffset val="100"/>
      </c:catAx>
      <c:valAx>
        <c:axId val="130333312"/>
        <c:scaling>
          <c:orientation val="minMax"/>
        </c:scaling>
        <c:axPos val="l"/>
        <c:majorGridlines/>
        <c:numFmt formatCode="General" sourceLinked="1"/>
        <c:tickLblPos val="nextTo"/>
        <c:crossAx val="130331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Художественно-эстетическое 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5 "А" класс</c:v>
                </c:pt>
                <c:pt idx="1">
                  <c:v>5 "Б" класс</c:v>
                </c:pt>
                <c:pt idx="2">
                  <c:v>6 "А" класс</c:v>
                </c:pt>
                <c:pt idx="3">
                  <c:v>6 "Б" класс</c:v>
                </c:pt>
                <c:pt idx="4">
                  <c:v>7 "А" класс </c:v>
                </c:pt>
                <c:pt idx="5">
                  <c:v>7 "Б" класс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Спортивное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5 "А" класс</c:v>
                </c:pt>
                <c:pt idx="1">
                  <c:v>5 "Б" класс</c:v>
                </c:pt>
                <c:pt idx="2">
                  <c:v>6 "А" класс</c:v>
                </c:pt>
                <c:pt idx="3">
                  <c:v>6 "Б" класс</c:v>
                </c:pt>
                <c:pt idx="4">
                  <c:v>7 "А" класс </c:v>
                </c:pt>
                <c:pt idx="5">
                  <c:v>7 "Б" класс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13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Предметное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5 "А" класс</c:v>
                </c:pt>
                <c:pt idx="1">
                  <c:v>5 "Б" класс</c:v>
                </c:pt>
                <c:pt idx="2">
                  <c:v>6 "А" класс</c:v>
                </c:pt>
                <c:pt idx="3">
                  <c:v>6 "Б" класс</c:v>
                </c:pt>
                <c:pt idx="4">
                  <c:v>7 "А" класс </c:v>
                </c:pt>
                <c:pt idx="5">
                  <c:v>7 "Б" класс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человеко-посещений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5 "А" класс</c:v>
                </c:pt>
                <c:pt idx="1">
                  <c:v>5 "Б" класс</c:v>
                </c:pt>
                <c:pt idx="2">
                  <c:v>6 "А" класс</c:v>
                </c:pt>
                <c:pt idx="3">
                  <c:v>6 "Б" класс</c:v>
                </c:pt>
                <c:pt idx="4">
                  <c:v>7 "А" класс </c:v>
                </c:pt>
                <c:pt idx="5">
                  <c:v>7 "Б" класс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19</c:v>
                </c:pt>
                <c:pt idx="1">
                  <c:v>25</c:v>
                </c:pt>
                <c:pt idx="2">
                  <c:v>18</c:v>
                </c:pt>
                <c:pt idx="3">
                  <c:v>14</c:v>
                </c:pt>
                <c:pt idx="4">
                  <c:v>14</c:v>
                </c:pt>
                <c:pt idx="5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Посещают вне школы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5 "А" класс</c:v>
                </c:pt>
                <c:pt idx="1">
                  <c:v>5 "Б" класс</c:v>
                </c:pt>
                <c:pt idx="2">
                  <c:v>6 "А" класс</c:v>
                </c:pt>
                <c:pt idx="3">
                  <c:v>6 "Б" класс</c:v>
                </c:pt>
                <c:pt idx="4">
                  <c:v>7 "А" класс </c:v>
                </c:pt>
                <c:pt idx="5">
                  <c:v>7 "Б" класс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hape val="cylinder"/>
        <c:axId val="130406272"/>
        <c:axId val="130407808"/>
        <c:axId val="0"/>
      </c:bar3DChart>
      <c:catAx>
        <c:axId val="130406272"/>
        <c:scaling>
          <c:orientation val="minMax"/>
        </c:scaling>
        <c:axPos val="b"/>
        <c:tickLblPos val="nextTo"/>
        <c:crossAx val="130407808"/>
        <c:crosses val="autoZero"/>
        <c:auto val="1"/>
        <c:lblAlgn val="ctr"/>
        <c:lblOffset val="100"/>
      </c:catAx>
      <c:valAx>
        <c:axId val="130407808"/>
        <c:scaling>
          <c:orientation val="minMax"/>
        </c:scaling>
        <c:axPos val="l"/>
        <c:majorGridlines/>
        <c:numFmt formatCode="General" sourceLinked="1"/>
        <c:tickLblPos val="nextTo"/>
        <c:crossAx val="130406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Художественно-эстетическое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8 класс</c:v>
                </c:pt>
                <c:pt idx="1">
                  <c:v>9 класс</c:v>
                </c:pt>
                <c:pt idx="2">
                  <c:v>10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8 класс</c:v>
                </c:pt>
                <c:pt idx="1">
                  <c:v>9 класс</c:v>
                </c:pt>
                <c:pt idx="2">
                  <c:v>10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Предметное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8 класс</c:v>
                </c:pt>
                <c:pt idx="1">
                  <c:v>9 класс</c:v>
                </c:pt>
                <c:pt idx="2">
                  <c:v>10 класс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человеко-посещений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8 класс</c:v>
                </c:pt>
                <c:pt idx="1">
                  <c:v>9 класс</c:v>
                </c:pt>
                <c:pt idx="2">
                  <c:v>10 класс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29</c:v>
                </c:pt>
                <c:pt idx="1">
                  <c:v>24</c:v>
                </c:pt>
                <c:pt idx="2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Посещают вне школы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8 класс</c:v>
                </c:pt>
                <c:pt idx="1">
                  <c:v>9 класс</c:v>
                </c:pt>
                <c:pt idx="2">
                  <c:v>10 класс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130452096"/>
        <c:axId val="130457984"/>
        <c:axId val="0"/>
      </c:bar3DChart>
      <c:catAx>
        <c:axId val="130452096"/>
        <c:scaling>
          <c:orientation val="minMax"/>
        </c:scaling>
        <c:axPos val="b"/>
        <c:tickLblPos val="nextTo"/>
        <c:crossAx val="130457984"/>
        <c:crosses val="autoZero"/>
        <c:auto val="1"/>
        <c:lblAlgn val="ctr"/>
        <c:lblOffset val="100"/>
      </c:catAx>
      <c:valAx>
        <c:axId val="130457984"/>
        <c:scaling>
          <c:orientation val="minMax"/>
        </c:scaling>
        <c:axPos val="l"/>
        <c:majorGridlines/>
        <c:numFmt formatCode="General" sourceLinked="1"/>
        <c:tickLblPos val="nextTo"/>
        <c:crossAx val="1304520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0.73619</cdr:x>
      <cdr:y>0.06583</cdr:y>
    </cdr:from>
    <cdr:to>
      <cdr:x>0.99277</cdr:x>
      <cdr:y>0.12479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9246" y="319077"/>
          <a:ext cx="185738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Направления: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0.73619</cdr:x>
      <cdr:y>0.06583</cdr:y>
    </cdr:from>
    <cdr:to>
      <cdr:x>0.99277</cdr:x>
      <cdr:y>0.12479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9246" y="319077"/>
          <a:ext cx="185738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Направления: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0.73619</cdr:x>
      <cdr:y>0.06583</cdr:y>
    </cdr:from>
    <cdr:to>
      <cdr:x>0.99277</cdr:x>
      <cdr:y>0.12479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9246" y="319077"/>
          <a:ext cx="185738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Направления: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ПЕДСОВЕТА: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484632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«Формирование благоприятного микроклимата в школе, способствующего адаптации, интеграции и самореализации детей с особыми образовательными потребностями»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Занятость учащихся средних классов:</a:t>
            </a:r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Занятость учащихся средних классов:</a:t>
            </a:r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686700" cy="442915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«Обедняя мир детства, мы затрудняем вхождение ребенка в общество, в коллектив»</a:t>
            </a: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(В.А. Сухомлинский)</a:t>
            </a:r>
            <a:endParaRPr lang="ru-RU" b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3" name="Picture 2" descr="I:\19.02.09\P217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286280" cy="3966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I:\19.02.09\P217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4667283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Актовый зал</a:t>
            </a:r>
            <a:endParaRPr lang="ru-RU" dirty="0"/>
          </a:p>
        </p:txBody>
      </p:sp>
      <p:pic>
        <p:nvPicPr>
          <p:cNvPr id="3075" name="Picture 3" descr="F:\Школа\Фотоальбом школы №8\февраль 2008\P214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643182"/>
            <a:ext cx="5070660" cy="385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I:\19.02.09\P2180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73" y="1000108"/>
            <a:ext cx="419102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Логопедический кабинет</a:t>
            </a:r>
            <a:endParaRPr lang="ru-RU" dirty="0"/>
          </a:p>
        </p:txBody>
      </p:sp>
      <p:pic>
        <p:nvPicPr>
          <p:cNvPr id="1026" name="Picture 2" descr="I:\19.02.09\P218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929618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Кабинет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психологической разгрузки</a:t>
            </a:r>
            <a:endParaRPr lang="ru-RU" sz="3200" dirty="0"/>
          </a:p>
        </p:txBody>
      </p:sp>
      <p:pic>
        <p:nvPicPr>
          <p:cNvPr id="5" name="Picture 3" descr="F:\Школа\Фотоальбом школы №8\до 2008\к юбилею школы\P926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4941"/>
            <a:ext cx="5929354" cy="4449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В школе функционирует система бесплатного дополнительного образования: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09416"/>
            <a:ext cx="8001056" cy="4846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sz="2800" b="1" dirty="0" smtClean="0"/>
              <a:t>Кружки декоративно – прикладного искусства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sz="2800" b="1" dirty="0" smtClean="0"/>
              <a:t>Музыкальная студия «Мелодия»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sz="2800" b="1" dirty="0" smtClean="0"/>
              <a:t>Танцевальная студия «Вдохновение»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sz="2800" b="1" dirty="0" smtClean="0"/>
              <a:t>Кружок «Юный художник»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sz="2800" b="1" dirty="0" smtClean="0"/>
              <a:t>Кукольный театр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778674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 w="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Взаимодействие </a:t>
            </a:r>
            <a:br>
              <a:rPr lang="ru-RU" sz="2400" dirty="0" smtClean="0">
                <a:ln w="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dirty="0" smtClean="0">
                <a:ln w="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городскими учреждениями дополнительного образования</a:t>
            </a:r>
            <a:r>
              <a:rPr lang="ru-RU" sz="2400" b="0" dirty="0" smtClean="0">
                <a:solidFill>
                  <a:schemeClr val="bg1"/>
                </a:solidFill>
              </a:rPr>
              <a:t>: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7715304" cy="58579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3143240" y="2857496"/>
            <a:ext cx="2143140" cy="2000264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4643446"/>
            <a:ext cx="1643074" cy="92869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ЭБЦ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3143248"/>
            <a:ext cx="1643074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ДЮЦ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1571612"/>
            <a:ext cx="1928826" cy="10001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Городской спорткомплекс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0430" y="1214422"/>
            <a:ext cx="1785950" cy="92869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Клубы по месту жительства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5008" y="1857364"/>
            <a:ext cx="1571636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ДЮСШ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3636" y="3214686"/>
            <a:ext cx="1571636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Детская городская библиотека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29322" y="4786322"/>
            <a:ext cx="178595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Детская музыкальная школа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19330740">
            <a:off x="2359326" y="4416487"/>
            <a:ext cx="815981" cy="28575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357422" y="3500438"/>
            <a:ext cx="714380" cy="28575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624875">
            <a:off x="2910568" y="2566827"/>
            <a:ext cx="695340" cy="335543"/>
          </a:xfrm>
          <a:prstGeom prst="rightArrow">
            <a:avLst>
              <a:gd name="adj1" fmla="val 38043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586020">
            <a:off x="4060723" y="2325683"/>
            <a:ext cx="636364" cy="28575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8716144">
            <a:off x="5083464" y="2770138"/>
            <a:ext cx="785818" cy="28575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5357818" y="3571876"/>
            <a:ext cx="785818" cy="28575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2187949">
            <a:off x="5196229" y="4624621"/>
            <a:ext cx="784217" cy="28575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Занятость учащихся начальных классов:</a:t>
            </a:r>
            <a:endParaRPr lang="ru-RU" dirty="0">
              <a:ln w="50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</TotalTime>
  <Words>117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ТЕМА ПЕДСОВЕТА:</vt:lpstr>
      <vt:lpstr>Слайд 2</vt:lpstr>
      <vt:lpstr>Спортивный зал</vt:lpstr>
      <vt:lpstr>Актовый зал</vt:lpstr>
      <vt:lpstr>Логопедический кабинет</vt:lpstr>
      <vt:lpstr>Кабинет  психологической разгрузки</vt:lpstr>
      <vt:lpstr>В школе функционирует система бесплатного дополнительного образования:</vt:lpstr>
      <vt:lpstr>Взаимодействие  с городскими учреждениями дополнительного образования:</vt:lpstr>
      <vt:lpstr>Занятость учащихся начальных классов:</vt:lpstr>
      <vt:lpstr>Занятость учащихся средних классов:</vt:lpstr>
      <vt:lpstr>Занятость учащихся средних классов: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ПЕДСОВЕТА:</dc:title>
  <dc:creator>Наталья и Александр</dc:creator>
  <cp:lastModifiedBy>Наталья и Александр</cp:lastModifiedBy>
  <cp:revision>14</cp:revision>
  <dcterms:created xsi:type="dcterms:W3CDTF">2009-03-22T13:29:11Z</dcterms:created>
  <dcterms:modified xsi:type="dcterms:W3CDTF">2009-11-28T21:53:44Z</dcterms:modified>
</cp:coreProperties>
</file>